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7" r:id="rId1"/>
  </p:sldMasterIdLst>
  <p:notesMasterIdLst>
    <p:notesMasterId r:id="rId9"/>
  </p:notesMasterIdLst>
  <p:sldIdLst>
    <p:sldId id="256" r:id="rId2"/>
    <p:sldId id="259" r:id="rId3"/>
    <p:sldId id="258" r:id="rId4"/>
    <p:sldId id="260" r:id="rId5"/>
    <p:sldId id="261" r:id="rId6"/>
    <p:sldId id="26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60"/>
  </p:normalViewPr>
  <p:slideViewPr>
    <p:cSldViewPr snapToGrid="0">
      <p:cViewPr varScale="1">
        <p:scale>
          <a:sx n="72" d="100"/>
          <a:sy n="72" d="100"/>
        </p:scale>
        <p:origin x="66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CF2E7B-FB0F-4E6B-96F2-E684D251DDB6}" type="datetimeFigureOut">
              <a:rPr lang="en-US" smtClean="0"/>
              <a:t>3/9/2021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E514F1-0663-43B1-9F16-E0A17CD8E47F}" type="slidenum">
              <a:rPr lang="en-US" smtClean="0"/>
              <a:t>‹#›</a:t>
            </a:fld>
            <a:endParaRPr lang="en-US"/>
          </a:p>
        </p:txBody>
      </p:sp>
    </p:spTree>
    <p:extLst>
      <p:ext uri="{BB962C8B-B14F-4D97-AF65-F5344CB8AC3E}">
        <p14:creationId xmlns:p14="http://schemas.microsoft.com/office/powerpoint/2010/main" val="6391956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latin typeface="Times New Roman" panose="02020603050405020304" pitchFamily="18" charset="0"/>
                <a:cs typeface="Times New Roman" panose="02020603050405020304" pitchFamily="18" charset="0"/>
              </a:rPr>
              <a:t>There are several facts in the case. The dry cleaning attendant failed to inform Stephen about dry cleaning prices when he brought his suit in the shop. Besides, the shop only advertised the price of ladies ' suits. The dry cleaning attendant overcharged Stephen by charging $ 55 when the lady's suit cost $ 20. There exists misleading information when the advertised price does not match the charged price. Stephen failed to request fro the dry cleaning price before leaving the shop. </a:t>
            </a:r>
            <a:endParaRPr lang="en-US" sz="1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55E514F1-0663-43B1-9F16-E0A17CD8E47F}" type="slidenum">
              <a:rPr lang="en-US" smtClean="0"/>
              <a:t>2</a:t>
            </a:fld>
            <a:endParaRPr lang="en-US"/>
          </a:p>
        </p:txBody>
      </p:sp>
    </p:spTree>
    <p:extLst>
      <p:ext uri="{BB962C8B-B14F-4D97-AF65-F5344CB8AC3E}">
        <p14:creationId xmlns:p14="http://schemas.microsoft.com/office/powerpoint/2010/main" val="2267853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latin typeface="Times New Roman" panose="02020603050405020304" pitchFamily="18" charset="0"/>
                <a:cs typeface="Times New Roman" panose="02020603050405020304" pitchFamily="18" charset="0"/>
              </a:rPr>
              <a:t>The case involves the participation of the dry cleaning attendant in misleading behavior. The dry cleaning attendant failed to disclose additional information to Stephen, which could make him avoid creating a misleading impression. Additionally, the dry cleaning attendant's silence regarding dry cleaning service charges serves as a concern in the case. Poor customer service is also an issue in the case where precise descriptions concerning services are not provided. The misleading information from the advertising sign resulted in overcharging. </a:t>
            </a:r>
            <a:endParaRPr lang="en-US" sz="1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55E514F1-0663-43B1-9F16-E0A17CD8E47F}" type="slidenum">
              <a:rPr lang="en-US" smtClean="0"/>
              <a:t>3</a:t>
            </a:fld>
            <a:endParaRPr lang="en-US"/>
          </a:p>
        </p:txBody>
      </p:sp>
    </p:spTree>
    <p:extLst>
      <p:ext uri="{BB962C8B-B14F-4D97-AF65-F5344CB8AC3E}">
        <p14:creationId xmlns:p14="http://schemas.microsoft.com/office/powerpoint/2010/main" val="3666551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latin typeface="Times New Roman" panose="02020603050405020304" pitchFamily="18" charset="0"/>
                <a:cs typeface="Times New Roman" panose="02020603050405020304" pitchFamily="18" charset="0"/>
              </a:rPr>
              <a:t>The Australian customer regulation section 18, in the Competition and Consumer Act 2010 schedule 2, prohibits individuals from engaging in deceptive behavior in trade and commerce (</a:t>
            </a:r>
            <a:r>
              <a:rPr lang="en-US" sz="1400" dirty="0" err="1" smtClean="0">
                <a:latin typeface="Times New Roman" panose="02020603050405020304" pitchFamily="18" charset="0"/>
                <a:cs typeface="Times New Roman" panose="02020603050405020304" pitchFamily="18" charset="0"/>
              </a:rPr>
              <a:t>Thampapillai</a:t>
            </a:r>
            <a:r>
              <a:rPr lang="en-US" sz="1400" dirty="0" smtClean="0">
                <a:latin typeface="Times New Roman" panose="02020603050405020304" pitchFamily="18" charset="0"/>
                <a:cs typeface="Times New Roman" panose="02020603050405020304" pitchFamily="18" charset="0"/>
              </a:rPr>
              <a:t> et al., 2018). Besides, the court can use the Australian contract regulation in the case. Also, the English common law forms the basis for Australian contract regulation. Misleading and deceptive conduct may lead to civil remedies. However, parties have the liberty to strike any bargain they select under the Australian agreement regulation. </a:t>
            </a:r>
            <a:endParaRPr lang="en-US" sz="1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55E514F1-0663-43B1-9F16-E0A17CD8E47F}" type="slidenum">
              <a:rPr lang="en-US" smtClean="0"/>
              <a:t>4</a:t>
            </a:fld>
            <a:endParaRPr lang="en-US"/>
          </a:p>
        </p:txBody>
      </p:sp>
    </p:spTree>
    <p:extLst>
      <p:ext uri="{BB962C8B-B14F-4D97-AF65-F5344CB8AC3E}">
        <p14:creationId xmlns:p14="http://schemas.microsoft.com/office/powerpoint/2010/main" val="33906785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latin typeface="Times New Roman" panose="02020603050405020304" pitchFamily="18" charset="0"/>
                <a:cs typeface="Times New Roman" panose="02020603050405020304" pitchFamily="18" charset="0"/>
              </a:rPr>
              <a:t>Misleading and deceptive behavior applies to conduct in advertising by a company through marketing initiatives. The Australian customer regulation applies at the federal, territory, and state levels and can apply even when a business did not intend to mislead or deceive individuals. Stephen can take action under Australian customer regulation about misleading behavior because the conduct happened when he had participated in trade with the dry cleaning services shop. The court can implement penalties if the behavior violates the Australian customer regulation in any manner (</a:t>
            </a:r>
            <a:r>
              <a:rPr lang="en-US" sz="1400" dirty="0" err="1" smtClean="0">
                <a:latin typeface="Times New Roman" panose="02020603050405020304" pitchFamily="18" charset="0"/>
                <a:cs typeface="Times New Roman" panose="02020603050405020304" pitchFamily="18" charset="0"/>
              </a:rPr>
              <a:t>Thampapillai</a:t>
            </a:r>
            <a:r>
              <a:rPr lang="en-US" sz="1400" dirty="0" smtClean="0">
                <a:latin typeface="Times New Roman" panose="02020603050405020304" pitchFamily="18" charset="0"/>
                <a:cs typeface="Times New Roman" panose="02020603050405020304" pitchFamily="18" charset="0"/>
              </a:rPr>
              <a:t> et al., 2018). Also, Stephen should ensure that he presents the action grounded on unethical behavior within six years of the accrual of the cause of action as stated in section 237 (3) and 236 (2). </a:t>
            </a:r>
            <a:endParaRPr lang="en-US" sz="1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55E514F1-0663-43B1-9F16-E0A17CD8E47F}" type="slidenum">
              <a:rPr lang="en-US" smtClean="0"/>
              <a:t>5</a:t>
            </a:fld>
            <a:endParaRPr lang="en-US"/>
          </a:p>
        </p:txBody>
      </p:sp>
    </p:spTree>
    <p:extLst>
      <p:ext uri="{BB962C8B-B14F-4D97-AF65-F5344CB8AC3E}">
        <p14:creationId xmlns:p14="http://schemas.microsoft.com/office/powerpoint/2010/main" val="16403568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latin typeface="Times New Roman" panose="02020603050405020304" pitchFamily="18" charset="0"/>
                <a:cs typeface="Times New Roman" panose="02020603050405020304" pitchFamily="18" charset="0"/>
              </a:rPr>
              <a:t>An individual can consider the dry cleaning attendant’s behavior as misleading by silence since they failed to disclose essential information to Stephen. Offering precise pricing information would have made Stephen decide on whether to change his mind or not.  Individuals must consider the elements surrounding a behavior when considering it as deceptive. Besides, businesses must be aware of their mandate to customers regarding advertising. Failure to offer relevant information can result in deceptive and misleading behavior. </a:t>
            </a:r>
            <a:endParaRPr lang="en-US" sz="1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55E514F1-0663-43B1-9F16-E0A17CD8E47F}" type="slidenum">
              <a:rPr lang="en-US" smtClean="0"/>
              <a:t>6</a:t>
            </a:fld>
            <a:endParaRPr lang="en-US"/>
          </a:p>
        </p:txBody>
      </p:sp>
    </p:spTree>
    <p:extLst>
      <p:ext uri="{BB962C8B-B14F-4D97-AF65-F5344CB8AC3E}">
        <p14:creationId xmlns:p14="http://schemas.microsoft.com/office/powerpoint/2010/main" val="3511657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D763E79-4CD3-4164-AD33-CD5C0FE8DDDB}"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B0093-51F1-4C89-8D7F-E30C903145C0}" type="slidenum">
              <a:rPr lang="en-US" smtClean="0"/>
              <a:t>‹#›</a:t>
            </a:fld>
            <a:endParaRPr lang="en-US"/>
          </a:p>
        </p:txBody>
      </p:sp>
    </p:spTree>
    <p:extLst>
      <p:ext uri="{BB962C8B-B14F-4D97-AF65-F5344CB8AC3E}">
        <p14:creationId xmlns:p14="http://schemas.microsoft.com/office/powerpoint/2010/main" val="3836700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763E79-4CD3-4164-AD33-CD5C0FE8DDDB}"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B0093-51F1-4C89-8D7F-E30C903145C0}" type="slidenum">
              <a:rPr lang="en-US" smtClean="0"/>
              <a:t>‹#›</a:t>
            </a:fld>
            <a:endParaRPr lang="en-US"/>
          </a:p>
        </p:txBody>
      </p:sp>
    </p:spTree>
    <p:extLst>
      <p:ext uri="{BB962C8B-B14F-4D97-AF65-F5344CB8AC3E}">
        <p14:creationId xmlns:p14="http://schemas.microsoft.com/office/powerpoint/2010/main" val="1319157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763E79-4CD3-4164-AD33-CD5C0FE8DDDB}"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B0093-51F1-4C89-8D7F-E30C903145C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265153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763E79-4CD3-4164-AD33-CD5C0FE8DDDB}"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B0093-51F1-4C89-8D7F-E30C903145C0}" type="slidenum">
              <a:rPr lang="en-US" smtClean="0"/>
              <a:t>‹#›</a:t>
            </a:fld>
            <a:endParaRPr lang="en-US"/>
          </a:p>
        </p:txBody>
      </p:sp>
    </p:spTree>
    <p:extLst>
      <p:ext uri="{BB962C8B-B14F-4D97-AF65-F5344CB8AC3E}">
        <p14:creationId xmlns:p14="http://schemas.microsoft.com/office/powerpoint/2010/main" val="31243642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763E79-4CD3-4164-AD33-CD5C0FE8DDDB}"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B0093-51F1-4C89-8D7F-E30C903145C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973278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763E79-4CD3-4164-AD33-CD5C0FE8DDDB}"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B0093-51F1-4C89-8D7F-E30C903145C0}" type="slidenum">
              <a:rPr lang="en-US" smtClean="0"/>
              <a:t>‹#›</a:t>
            </a:fld>
            <a:endParaRPr lang="en-US"/>
          </a:p>
        </p:txBody>
      </p:sp>
    </p:spTree>
    <p:extLst>
      <p:ext uri="{BB962C8B-B14F-4D97-AF65-F5344CB8AC3E}">
        <p14:creationId xmlns:p14="http://schemas.microsoft.com/office/powerpoint/2010/main" val="858651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763E79-4CD3-4164-AD33-CD5C0FE8DDDB}"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B0093-51F1-4C89-8D7F-E30C903145C0}" type="slidenum">
              <a:rPr lang="en-US" smtClean="0"/>
              <a:t>‹#›</a:t>
            </a:fld>
            <a:endParaRPr lang="en-US"/>
          </a:p>
        </p:txBody>
      </p:sp>
    </p:spTree>
    <p:extLst>
      <p:ext uri="{BB962C8B-B14F-4D97-AF65-F5344CB8AC3E}">
        <p14:creationId xmlns:p14="http://schemas.microsoft.com/office/powerpoint/2010/main" val="542230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763E79-4CD3-4164-AD33-CD5C0FE8DDDB}"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B0093-51F1-4C89-8D7F-E30C903145C0}" type="slidenum">
              <a:rPr lang="en-US" smtClean="0"/>
              <a:t>‹#›</a:t>
            </a:fld>
            <a:endParaRPr lang="en-US"/>
          </a:p>
        </p:txBody>
      </p:sp>
    </p:spTree>
    <p:extLst>
      <p:ext uri="{BB962C8B-B14F-4D97-AF65-F5344CB8AC3E}">
        <p14:creationId xmlns:p14="http://schemas.microsoft.com/office/powerpoint/2010/main" val="2888981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763E79-4CD3-4164-AD33-CD5C0FE8DDDB}"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B0093-51F1-4C89-8D7F-E30C903145C0}" type="slidenum">
              <a:rPr lang="en-US" smtClean="0"/>
              <a:t>‹#›</a:t>
            </a:fld>
            <a:endParaRPr lang="en-US"/>
          </a:p>
        </p:txBody>
      </p:sp>
    </p:spTree>
    <p:extLst>
      <p:ext uri="{BB962C8B-B14F-4D97-AF65-F5344CB8AC3E}">
        <p14:creationId xmlns:p14="http://schemas.microsoft.com/office/powerpoint/2010/main" val="2456004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763E79-4CD3-4164-AD33-CD5C0FE8DDDB}"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B0093-51F1-4C89-8D7F-E30C903145C0}" type="slidenum">
              <a:rPr lang="en-US" smtClean="0"/>
              <a:t>‹#›</a:t>
            </a:fld>
            <a:endParaRPr lang="en-US"/>
          </a:p>
        </p:txBody>
      </p:sp>
    </p:spTree>
    <p:extLst>
      <p:ext uri="{BB962C8B-B14F-4D97-AF65-F5344CB8AC3E}">
        <p14:creationId xmlns:p14="http://schemas.microsoft.com/office/powerpoint/2010/main" val="1517525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D763E79-4CD3-4164-AD33-CD5C0FE8DDDB}" type="datetimeFigureOut">
              <a:rPr lang="en-US" smtClean="0"/>
              <a:t>3/9/2021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EB0093-51F1-4C89-8D7F-E30C903145C0}" type="slidenum">
              <a:rPr lang="en-US" smtClean="0"/>
              <a:t>‹#›</a:t>
            </a:fld>
            <a:endParaRPr lang="en-US"/>
          </a:p>
        </p:txBody>
      </p:sp>
    </p:spTree>
    <p:extLst>
      <p:ext uri="{BB962C8B-B14F-4D97-AF65-F5344CB8AC3E}">
        <p14:creationId xmlns:p14="http://schemas.microsoft.com/office/powerpoint/2010/main" val="1471187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D763E79-4CD3-4164-AD33-CD5C0FE8DDDB}" type="datetimeFigureOut">
              <a:rPr lang="en-US" smtClean="0"/>
              <a:t>3/9/2021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EB0093-51F1-4C89-8D7F-E30C903145C0}" type="slidenum">
              <a:rPr lang="en-US" smtClean="0"/>
              <a:t>‹#›</a:t>
            </a:fld>
            <a:endParaRPr lang="en-US"/>
          </a:p>
        </p:txBody>
      </p:sp>
    </p:spTree>
    <p:extLst>
      <p:ext uri="{BB962C8B-B14F-4D97-AF65-F5344CB8AC3E}">
        <p14:creationId xmlns:p14="http://schemas.microsoft.com/office/powerpoint/2010/main" val="3479154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D763E79-4CD3-4164-AD33-CD5C0FE8DDDB}" type="datetimeFigureOut">
              <a:rPr lang="en-US" smtClean="0"/>
              <a:t>3/9/2021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EB0093-51F1-4C89-8D7F-E30C903145C0}" type="slidenum">
              <a:rPr lang="en-US" smtClean="0"/>
              <a:t>‹#›</a:t>
            </a:fld>
            <a:endParaRPr lang="en-US"/>
          </a:p>
        </p:txBody>
      </p:sp>
    </p:spTree>
    <p:extLst>
      <p:ext uri="{BB962C8B-B14F-4D97-AF65-F5344CB8AC3E}">
        <p14:creationId xmlns:p14="http://schemas.microsoft.com/office/powerpoint/2010/main" val="3776231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763E79-4CD3-4164-AD33-CD5C0FE8DDDB}" type="datetimeFigureOut">
              <a:rPr lang="en-US" smtClean="0"/>
              <a:t>3/9/2021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EB0093-51F1-4C89-8D7F-E30C903145C0}" type="slidenum">
              <a:rPr lang="en-US" smtClean="0"/>
              <a:t>‹#›</a:t>
            </a:fld>
            <a:endParaRPr lang="en-US"/>
          </a:p>
        </p:txBody>
      </p:sp>
    </p:spTree>
    <p:extLst>
      <p:ext uri="{BB962C8B-B14F-4D97-AF65-F5344CB8AC3E}">
        <p14:creationId xmlns:p14="http://schemas.microsoft.com/office/powerpoint/2010/main" val="2152020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763E79-4CD3-4164-AD33-CD5C0FE8DDDB}" type="datetimeFigureOut">
              <a:rPr lang="en-US" smtClean="0"/>
              <a:t>3/9/2021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EB0093-51F1-4C89-8D7F-E30C903145C0}" type="slidenum">
              <a:rPr lang="en-US" smtClean="0"/>
              <a:t>‹#›</a:t>
            </a:fld>
            <a:endParaRPr lang="en-US"/>
          </a:p>
        </p:txBody>
      </p:sp>
    </p:spTree>
    <p:extLst>
      <p:ext uri="{BB962C8B-B14F-4D97-AF65-F5344CB8AC3E}">
        <p14:creationId xmlns:p14="http://schemas.microsoft.com/office/powerpoint/2010/main" val="2588204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EB0093-51F1-4C89-8D7F-E30C903145C0}" type="slidenum">
              <a:rPr lang="en-US" smtClean="0"/>
              <a:t>‹#›</a:t>
            </a:fld>
            <a:endParaRPr lang="en-US"/>
          </a:p>
        </p:txBody>
      </p:sp>
      <p:sp>
        <p:nvSpPr>
          <p:cNvPr id="5" name="Date Placeholder 4"/>
          <p:cNvSpPr>
            <a:spLocks noGrp="1"/>
          </p:cNvSpPr>
          <p:nvPr>
            <p:ph type="dt" sz="half" idx="10"/>
          </p:nvPr>
        </p:nvSpPr>
        <p:spPr/>
        <p:txBody>
          <a:bodyPr/>
          <a:lstStyle/>
          <a:p>
            <a:fld id="{CD763E79-4CD3-4164-AD33-CD5C0FE8DDDB}" type="datetimeFigureOut">
              <a:rPr lang="en-US" smtClean="0"/>
              <a:t>3/9/2021</a:t>
            </a:fld>
            <a:endParaRPr lang="en-US"/>
          </a:p>
        </p:txBody>
      </p:sp>
    </p:spTree>
    <p:extLst>
      <p:ext uri="{BB962C8B-B14F-4D97-AF65-F5344CB8AC3E}">
        <p14:creationId xmlns:p14="http://schemas.microsoft.com/office/powerpoint/2010/main" val="53861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D763E79-4CD3-4164-AD33-CD5C0FE8DDDB}" type="datetimeFigureOut">
              <a:rPr lang="en-US" smtClean="0"/>
              <a:t>3/9/2021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6EB0093-51F1-4C89-8D7F-E30C903145C0}" type="slidenum">
              <a:rPr lang="en-US" smtClean="0"/>
              <a:t>‹#›</a:t>
            </a:fld>
            <a:endParaRPr lang="en-US"/>
          </a:p>
        </p:txBody>
      </p:sp>
    </p:spTree>
    <p:extLst>
      <p:ext uri="{BB962C8B-B14F-4D97-AF65-F5344CB8AC3E}">
        <p14:creationId xmlns:p14="http://schemas.microsoft.com/office/powerpoint/2010/main" val="291524172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1800" dirty="0">
                <a:latin typeface="Times New Roman" panose="02020603050405020304" pitchFamily="18" charset="0"/>
                <a:cs typeface="Times New Roman" panose="02020603050405020304" pitchFamily="18" charset="0"/>
              </a:rPr>
              <a:t>Contract Law IRAC Report on Case</a:t>
            </a:r>
            <a:br>
              <a:rPr lang="en-US" sz="1800" dirty="0">
                <a:latin typeface="Times New Roman" panose="02020603050405020304" pitchFamily="18" charset="0"/>
                <a:cs typeface="Times New Roman" panose="02020603050405020304" pitchFamily="18" charset="0"/>
              </a:rPr>
            </a:br>
            <a:endParaRPr lang="en-US" sz="18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normAutofit fontScale="25000" lnSpcReduction="20000"/>
          </a:bodyPr>
          <a:lstStyle/>
          <a:p>
            <a:pPr algn="ctr"/>
            <a:r>
              <a:rPr lang="en-US" sz="5600" dirty="0">
                <a:latin typeface="Times New Roman" panose="02020603050405020304" pitchFamily="18" charset="0"/>
                <a:cs typeface="Times New Roman" panose="02020603050405020304" pitchFamily="18" charset="0"/>
              </a:rPr>
              <a:t>Students Name</a:t>
            </a:r>
          </a:p>
          <a:p>
            <a:pPr algn="ctr"/>
            <a:r>
              <a:rPr lang="en-US" sz="5600" dirty="0">
                <a:latin typeface="Times New Roman" panose="02020603050405020304" pitchFamily="18" charset="0"/>
                <a:cs typeface="Times New Roman" panose="02020603050405020304" pitchFamily="18" charset="0"/>
              </a:rPr>
              <a:t>Institutional Affiliation</a:t>
            </a:r>
          </a:p>
          <a:p>
            <a:pPr algn="ctr"/>
            <a:r>
              <a:rPr lang="en-US" sz="5600" dirty="0">
                <a:latin typeface="Times New Roman" panose="02020603050405020304" pitchFamily="18" charset="0"/>
                <a:cs typeface="Times New Roman" panose="02020603050405020304" pitchFamily="18" charset="0"/>
              </a:rPr>
              <a:t>Course Code and Name</a:t>
            </a:r>
          </a:p>
          <a:p>
            <a:pPr algn="ctr"/>
            <a:r>
              <a:rPr lang="en-US" sz="5600" dirty="0">
                <a:latin typeface="Times New Roman" panose="02020603050405020304" pitchFamily="18" charset="0"/>
                <a:cs typeface="Times New Roman" panose="02020603050405020304" pitchFamily="18" charset="0"/>
              </a:rPr>
              <a:t>Instructors Name</a:t>
            </a:r>
          </a:p>
          <a:p>
            <a:pPr algn="ctr"/>
            <a:r>
              <a:rPr lang="en-US" sz="5600" dirty="0">
                <a:latin typeface="Times New Roman" panose="02020603050405020304" pitchFamily="18" charset="0"/>
                <a:cs typeface="Times New Roman" panose="02020603050405020304" pitchFamily="18" charset="0"/>
              </a:rPr>
              <a:t>Date</a:t>
            </a:r>
          </a:p>
          <a:p>
            <a:endParaRPr 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8692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smtClean="0">
                <a:latin typeface="Times New Roman" panose="02020603050405020304" pitchFamily="18" charset="0"/>
                <a:cs typeface="Times New Roman" panose="02020603050405020304" pitchFamily="18" charset="0"/>
              </a:rPr>
              <a:t>Facts in the Case</a:t>
            </a:r>
            <a:endParaRPr lang="en-US" sz="1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160589"/>
            <a:ext cx="4379408" cy="3880773"/>
          </a:xfrm>
        </p:spPr>
        <p:txBody>
          <a:bodyPr>
            <a:normAutofit/>
          </a:bodyPr>
          <a:lstStyle/>
          <a:p>
            <a:pPr marL="285750" indent="-285750"/>
            <a:r>
              <a:rPr lang="en-US" sz="1400" dirty="0" smtClean="0">
                <a:latin typeface="Times New Roman" panose="02020603050405020304" pitchFamily="18" charset="0"/>
                <a:cs typeface="Times New Roman" panose="02020603050405020304" pitchFamily="18" charset="0"/>
              </a:rPr>
              <a:t>Failure to inform the client concerning dry cleaning prices.</a:t>
            </a:r>
          </a:p>
          <a:p>
            <a:pPr marL="285750" indent="-285750"/>
            <a:r>
              <a:rPr lang="en-US" sz="1400" dirty="0" smtClean="0">
                <a:latin typeface="Times New Roman" panose="02020603050405020304" pitchFamily="18" charset="0"/>
                <a:cs typeface="Times New Roman" panose="02020603050405020304" pitchFamily="18" charset="0"/>
              </a:rPr>
              <a:t>Misleading information.</a:t>
            </a:r>
          </a:p>
          <a:p>
            <a:pPr marL="285750" indent="-285750"/>
            <a:r>
              <a:rPr lang="en-US" sz="1400" dirty="0" smtClean="0">
                <a:latin typeface="Times New Roman" panose="02020603050405020304" pitchFamily="18" charset="0"/>
                <a:cs typeface="Times New Roman" panose="02020603050405020304" pitchFamily="18" charset="0"/>
              </a:rPr>
              <a:t>Pricing on ladies suit only.</a:t>
            </a:r>
          </a:p>
          <a:p>
            <a:pPr marL="285750" indent="-285750"/>
            <a:r>
              <a:rPr lang="en-US" sz="1400" dirty="0" smtClean="0">
                <a:latin typeface="Times New Roman" panose="02020603050405020304" pitchFamily="18" charset="0"/>
                <a:cs typeface="Times New Roman" panose="02020603050405020304" pitchFamily="18" charset="0"/>
              </a:rPr>
              <a:t>Over pricing.</a:t>
            </a:r>
          </a:p>
          <a:p>
            <a:pPr marL="285750" indent="-285750"/>
            <a:r>
              <a:rPr lang="en-US" sz="1400" dirty="0" smtClean="0">
                <a:latin typeface="Times New Roman" panose="02020603050405020304" pitchFamily="18" charset="0"/>
                <a:cs typeface="Times New Roman" panose="02020603050405020304" pitchFamily="18" charset="0"/>
              </a:rPr>
              <a:t>Failure to request for price. </a:t>
            </a:r>
          </a:p>
        </p:txBody>
      </p:sp>
      <p:pic>
        <p:nvPicPr>
          <p:cNvPr id="5128" name="Picture 8" descr="Michigan facts guide | Bridge Michiga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79267" y="2437941"/>
            <a:ext cx="3028950" cy="21781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0916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smtClean="0">
                <a:latin typeface="Times New Roman" panose="02020603050405020304" pitchFamily="18" charset="0"/>
                <a:cs typeface="Times New Roman" panose="02020603050405020304" pitchFamily="18" charset="0"/>
              </a:rPr>
              <a:t>Issues in the Case</a:t>
            </a:r>
            <a:endParaRPr lang="en-US" sz="1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160589"/>
            <a:ext cx="5040420" cy="3880773"/>
          </a:xfrm>
        </p:spPr>
        <p:txBody>
          <a:bodyPr>
            <a:normAutofit/>
          </a:bodyPr>
          <a:lstStyle/>
          <a:p>
            <a:r>
              <a:rPr lang="en-US" sz="1400" dirty="0" smtClean="0">
                <a:latin typeface="Times New Roman" panose="02020603050405020304" pitchFamily="18" charset="0"/>
                <a:cs typeface="Times New Roman" panose="02020603050405020304" pitchFamily="18" charset="0"/>
              </a:rPr>
              <a:t>The case </a:t>
            </a:r>
            <a:r>
              <a:rPr lang="en-US" sz="1400" dirty="0">
                <a:latin typeface="Times New Roman" panose="02020603050405020304" pitchFamily="18" charset="0"/>
                <a:cs typeface="Times New Roman" panose="02020603050405020304" pitchFamily="18" charset="0"/>
              </a:rPr>
              <a:t>involves the dry cleaning shop participating in dishonest </a:t>
            </a:r>
            <a:r>
              <a:rPr lang="en-US" sz="1400" dirty="0" smtClean="0">
                <a:latin typeface="Times New Roman" panose="02020603050405020304" pitchFamily="18" charset="0"/>
                <a:cs typeface="Times New Roman" panose="02020603050405020304" pitchFamily="18" charset="0"/>
              </a:rPr>
              <a:t>behavior.</a:t>
            </a:r>
          </a:p>
          <a:p>
            <a:r>
              <a:rPr lang="en-US" sz="1400" dirty="0" smtClean="0">
                <a:latin typeface="Times New Roman" panose="02020603050405020304" pitchFamily="18" charset="0"/>
                <a:cs typeface="Times New Roman" panose="02020603050405020304" pitchFamily="18" charset="0"/>
              </a:rPr>
              <a:t>Failure to disclose additional information </a:t>
            </a:r>
            <a:r>
              <a:rPr lang="en-US" sz="1400" dirty="0">
                <a:latin typeface="Times New Roman" panose="02020603050405020304" pitchFamily="18" charset="0"/>
                <a:cs typeface="Times New Roman" panose="02020603050405020304" pitchFamily="18" charset="0"/>
              </a:rPr>
              <a:t>to avoid </a:t>
            </a:r>
            <a:r>
              <a:rPr lang="en-US" sz="1400" dirty="0" smtClean="0">
                <a:latin typeface="Times New Roman" panose="02020603050405020304" pitchFamily="18" charset="0"/>
                <a:cs typeface="Times New Roman" panose="02020603050405020304" pitchFamily="18" charset="0"/>
              </a:rPr>
              <a:t>creating </a:t>
            </a:r>
            <a:r>
              <a:rPr lang="en-US" sz="1400" dirty="0">
                <a:latin typeface="Times New Roman" panose="02020603050405020304" pitchFamily="18" charset="0"/>
                <a:cs typeface="Times New Roman" panose="02020603050405020304" pitchFamily="18" charset="0"/>
              </a:rPr>
              <a:t>a misleading </a:t>
            </a:r>
            <a:r>
              <a:rPr lang="en-US" sz="1400" dirty="0" smtClean="0">
                <a:latin typeface="Times New Roman" panose="02020603050405020304" pitchFamily="18" charset="0"/>
                <a:cs typeface="Times New Roman" panose="02020603050405020304" pitchFamily="18" charset="0"/>
              </a:rPr>
              <a:t>impression.</a:t>
            </a:r>
          </a:p>
          <a:p>
            <a:r>
              <a:rPr lang="en-US" sz="1400" dirty="0" smtClean="0">
                <a:latin typeface="Times New Roman" panose="02020603050405020304" pitchFamily="18" charset="0"/>
                <a:cs typeface="Times New Roman" panose="02020603050405020304" pitchFamily="18" charset="0"/>
              </a:rPr>
              <a:t>Silence from the dry cleaning attendant.</a:t>
            </a:r>
          </a:p>
          <a:p>
            <a:r>
              <a:rPr lang="en-US" sz="1400" dirty="0" smtClean="0">
                <a:latin typeface="Times New Roman" panose="02020603050405020304" pitchFamily="18" charset="0"/>
                <a:cs typeface="Times New Roman" panose="02020603050405020304" pitchFamily="18" charset="0"/>
              </a:rPr>
              <a:t>Poor customer service.</a:t>
            </a:r>
          </a:p>
          <a:p>
            <a:r>
              <a:rPr lang="en-US" sz="1400" dirty="0" smtClean="0">
                <a:latin typeface="Times New Roman" panose="02020603050405020304" pitchFamily="18" charset="0"/>
                <a:cs typeface="Times New Roman" panose="02020603050405020304" pitchFamily="18" charset="0"/>
              </a:rPr>
              <a:t>Misleading information leading to overcharging. </a:t>
            </a:r>
          </a:p>
          <a:p>
            <a:endParaRPr lang="en-US" sz="1400" dirty="0" smtClean="0">
              <a:latin typeface="Times New Roman" panose="02020603050405020304" pitchFamily="18" charset="0"/>
              <a:cs typeface="Times New Roman" panose="02020603050405020304" pitchFamily="18" charset="0"/>
            </a:endParaRPr>
          </a:p>
          <a:p>
            <a:endParaRPr lang="en-US" sz="1400" dirty="0" smtClean="0">
              <a:latin typeface="Times New Roman" panose="02020603050405020304" pitchFamily="18" charset="0"/>
              <a:cs typeface="Times New Roman" panose="02020603050405020304" pitchFamily="18" charset="0"/>
            </a:endParaRPr>
          </a:p>
          <a:p>
            <a:endParaRPr lang="en-US" sz="1400" dirty="0">
              <a:latin typeface="Times New Roman" panose="02020603050405020304" pitchFamily="18" charset="0"/>
              <a:cs typeface="Times New Roman" panose="02020603050405020304" pitchFamily="18" charset="0"/>
            </a:endParaRPr>
          </a:p>
        </p:txBody>
      </p:sp>
      <p:pic>
        <p:nvPicPr>
          <p:cNvPr id="4102" name="Picture 6" descr="GDPR Systems are only 20% of the issue for compliance | GDPR | MP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16906" y="2160589"/>
            <a:ext cx="3690651" cy="34029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4211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smtClean="0">
                <a:latin typeface="Times New Roman" panose="02020603050405020304" pitchFamily="18" charset="0"/>
                <a:cs typeface="Times New Roman" panose="02020603050405020304" pitchFamily="18" charset="0"/>
              </a:rPr>
              <a:t>Rules in the Case</a:t>
            </a:r>
            <a:endParaRPr lang="en-US" sz="1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160589"/>
            <a:ext cx="3905683" cy="3880773"/>
          </a:xfrm>
        </p:spPr>
        <p:txBody>
          <a:bodyPr>
            <a:normAutofit/>
          </a:bodyPr>
          <a:lstStyle/>
          <a:p>
            <a:r>
              <a:rPr lang="en-US" sz="1400" dirty="0" smtClean="0">
                <a:latin typeface="Times New Roman" panose="02020603050405020304" pitchFamily="18" charset="0"/>
                <a:cs typeface="Times New Roman" panose="02020603050405020304" pitchFamily="18" charset="0"/>
              </a:rPr>
              <a:t>Australian Customer regulation section 18 (</a:t>
            </a:r>
            <a:r>
              <a:rPr lang="en-US" sz="1400" dirty="0" err="1"/>
              <a:t>Thampapillai</a:t>
            </a:r>
            <a:r>
              <a:rPr lang="en-US" sz="1400" dirty="0"/>
              <a:t> et al., 2018</a:t>
            </a:r>
            <a:r>
              <a:rPr lang="en-US" sz="1400" dirty="0" smtClean="0">
                <a:latin typeface="Times New Roman" panose="02020603050405020304" pitchFamily="18" charset="0"/>
                <a:cs typeface="Times New Roman" panose="02020603050405020304" pitchFamily="18" charset="0"/>
              </a:rPr>
              <a:t>).</a:t>
            </a:r>
          </a:p>
          <a:p>
            <a:r>
              <a:rPr lang="en-US" sz="1400" dirty="0" smtClean="0">
                <a:latin typeface="Times New Roman" panose="02020603050405020304" pitchFamily="18" charset="0"/>
                <a:cs typeface="Times New Roman" panose="02020603050405020304" pitchFamily="18" charset="0"/>
              </a:rPr>
              <a:t>English common law.</a:t>
            </a:r>
          </a:p>
          <a:p>
            <a:r>
              <a:rPr lang="en-US" sz="1400" dirty="0" smtClean="0">
                <a:latin typeface="Times New Roman" panose="02020603050405020304" pitchFamily="18" charset="0"/>
                <a:cs typeface="Times New Roman" panose="02020603050405020304" pitchFamily="18" charset="0"/>
              </a:rPr>
              <a:t>Australian contract regulation.</a:t>
            </a:r>
          </a:p>
          <a:p>
            <a:r>
              <a:rPr lang="en-US" sz="1400" dirty="0" smtClean="0">
                <a:latin typeface="Times New Roman" panose="02020603050405020304" pitchFamily="18" charset="0"/>
                <a:cs typeface="Times New Roman" panose="02020603050405020304" pitchFamily="18" charset="0"/>
              </a:rPr>
              <a:t>Civil remedies.</a:t>
            </a:r>
          </a:p>
          <a:p>
            <a:r>
              <a:rPr lang="en-US" sz="1400" dirty="0" smtClean="0">
                <a:latin typeface="Times New Roman" panose="02020603050405020304" pitchFamily="18" charset="0"/>
                <a:cs typeface="Times New Roman" panose="02020603050405020304" pitchFamily="18" charset="0"/>
              </a:rPr>
              <a:t>Freedom to strike bargain.</a:t>
            </a:r>
          </a:p>
          <a:p>
            <a:endParaRPr lang="en-US" sz="1400" dirty="0">
              <a:latin typeface="Times New Roman" panose="02020603050405020304" pitchFamily="18" charset="0"/>
              <a:cs typeface="Times New Roman" panose="02020603050405020304" pitchFamily="18" charset="0"/>
            </a:endParaRPr>
          </a:p>
        </p:txBody>
      </p:sp>
      <p:pic>
        <p:nvPicPr>
          <p:cNvPr id="3078" name="Picture 6" descr="Basic French Grammar Rules Exceptions: Do You Know The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47423" y="1930401"/>
            <a:ext cx="4913522" cy="3269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036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smtClean="0">
                <a:latin typeface="Times New Roman" panose="02020603050405020304" pitchFamily="18" charset="0"/>
                <a:cs typeface="Times New Roman" panose="02020603050405020304" pitchFamily="18" charset="0"/>
              </a:rPr>
              <a:t>Application </a:t>
            </a:r>
            <a:endParaRPr lang="en-US" sz="1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160589"/>
            <a:ext cx="5591264" cy="3880773"/>
          </a:xfrm>
        </p:spPr>
        <p:txBody>
          <a:bodyPr>
            <a:normAutofit/>
          </a:bodyPr>
          <a:lstStyle/>
          <a:p>
            <a:r>
              <a:rPr lang="en-US" sz="1400" dirty="0" smtClean="0">
                <a:latin typeface="Times New Roman" panose="02020603050405020304" pitchFamily="18" charset="0"/>
                <a:cs typeface="Times New Roman" panose="02020603050405020304" pitchFamily="18" charset="0"/>
              </a:rPr>
              <a:t>Behavior in advertising through marketing initiatives.</a:t>
            </a:r>
          </a:p>
          <a:p>
            <a:r>
              <a:rPr lang="en-US" sz="1400" dirty="0" smtClean="0">
                <a:latin typeface="Times New Roman" panose="02020603050405020304" pitchFamily="18" charset="0"/>
                <a:cs typeface="Times New Roman" panose="02020603050405020304" pitchFamily="18" charset="0"/>
              </a:rPr>
              <a:t>Implementation of Australian consumer regulation in federal, territory and state levels.</a:t>
            </a:r>
          </a:p>
          <a:p>
            <a:r>
              <a:rPr lang="en-US" sz="1400" dirty="0" smtClean="0">
                <a:latin typeface="Times New Roman" panose="02020603050405020304" pitchFamily="18" charset="0"/>
                <a:cs typeface="Times New Roman" panose="02020603050405020304" pitchFamily="18" charset="0"/>
              </a:rPr>
              <a:t>Implementation even when the organization did not intend to deceive people.</a:t>
            </a:r>
          </a:p>
          <a:p>
            <a:r>
              <a:rPr lang="en-US" sz="1400" dirty="0" smtClean="0">
                <a:latin typeface="Times New Roman" panose="02020603050405020304" pitchFamily="18" charset="0"/>
                <a:cs typeface="Times New Roman" panose="02020603050405020304" pitchFamily="18" charset="0"/>
              </a:rPr>
              <a:t>Stephen can take action under Australian contract regulation. </a:t>
            </a:r>
          </a:p>
          <a:p>
            <a:r>
              <a:rPr lang="en-US" sz="1400" dirty="0" smtClean="0">
                <a:latin typeface="Times New Roman" panose="02020603050405020304" pitchFamily="18" charset="0"/>
                <a:cs typeface="Times New Roman" panose="02020603050405020304" pitchFamily="18" charset="0"/>
              </a:rPr>
              <a:t>Application of penalties for breaching the Australian customer regulation (</a:t>
            </a:r>
            <a:r>
              <a:rPr lang="en-US" sz="1400" dirty="0" err="1"/>
              <a:t>Thampapillai</a:t>
            </a:r>
            <a:r>
              <a:rPr lang="en-US" sz="1400" dirty="0"/>
              <a:t> et al., 2018</a:t>
            </a:r>
            <a:r>
              <a:rPr lang="en-US" sz="1400" dirty="0" smtClean="0">
                <a:latin typeface="Times New Roman" panose="02020603050405020304" pitchFamily="18" charset="0"/>
                <a:cs typeface="Times New Roman" panose="02020603050405020304" pitchFamily="18" charset="0"/>
              </a:rPr>
              <a:t>). </a:t>
            </a:r>
          </a:p>
          <a:p>
            <a:r>
              <a:rPr lang="en-US" sz="1400" dirty="0" smtClean="0">
                <a:latin typeface="Times New Roman" panose="02020603050405020304" pitchFamily="18" charset="0"/>
                <a:cs typeface="Times New Roman" panose="02020603050405020304" pitchFamily="18" charset="0"/>
              </a:rPr>
              <a:t>Reporting the case within six years as sated under the law. </a:t>
            </a:r>
            <a:endParaRPr lang="en-US" sz="1400" dirty="0">
              <a:latin typeface="Times New Roman" panose="02020603050405020304" pitchFamily="18" charset="0"/>
              <a:cs typeface="Times New Roman" panose="02020603050405020304" pitchFamily="18" charset="0"/>
            </a:endParaRPr>
          </a:p>
        </p:txBody>
      </p:sp>
      <p:pic>
        <p:nvPicPr>
          <p:cNvPr id="2050" name="Picture 2" descr="Application – MLE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9272" y="1930400"/>
            <a:ext cx="3657600" cy="34017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8372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smtClean="0">
                <a:latin typeface="Times New Roman" panose="02020603050405020304" pitchFamily="18" charset="0"/>
                <a:cs typeface="Times New Roman" panose="02020603050405020304" pitchFamily="18" charset="0"/>
              </a:rPr>
              <a:t>Conclusion </a:t>
            </a:r>
            <a:endParaRPr lang="en-US" sz="1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160589"/>
            <a:ext cx="5624314" cy="3880773"/>
          </a:xfrm>
        </p:spPr>
        <p:txBody>
          <a:bodyPr>
            <a:normAutofit/>
          </a:bodyPr>
          <a:lstStyle/>
          <a:p>
            <a:r>
              <a:rPr lang="en-US" sz="1400" dirty="0" smtClean="0">
                <a:latin typeface="Times New Roman" panose="02020603050405020304" pitchFamily="18" charset="0"/>
                <a:cs typeface="Times New Roman" panose="02020603050405020304" pitchFamily="18" charset="0"/>
              </a:rPr>
              <a:t>One can consider the dry cleaning attendant’s behavior ass misleading through silence. </a:t>
            </a:r>
          </a:p>
          <a:p>
            <a:r>
              <a:rPr lang="en-US" sz="1400" dirty="0" smtClean="0">
                <a:latin typeface="Times New Roman" panose="02020603050405020304" pitchFamily="18" charset="0"/>
                <a:cs typeface="Times New Roman" panose="02020603050405020304" pitchFamily="18" charset="0"/>
              </a:rPr>
              <a:t>Providing precise information concerning pricing could make Stephen change his mind on whether to leave the suit or not. </a:t>
            </a:r>
          </a:p>
          <a:p>
            <a:r>
              <a:rPr lang="en-US" sz="1400" dirty="0" smtClean="0">
                <a:latin typeface="Times New Roman" panose="02020603050405020304" pitchFamily="18" charset="0"/>
                <a:cs typeface="Times New Roman" panose="02020603050405020304" pitchFamily="18" charset="0"/>
              </a:rPr>
              <a:t>Individuals must consider the elements surrounding a behavior when it is considered deceptive.</a:t>
            </a:r>
          </a:p>
          <a:p>
            <a:r>
              <a:rPr lang="en-US" sz="1400" dirty="0" smtClean="0">
                <a:latin typeface="Times New Roman" panose="02020603050405020304" pitchFamily="18" charset="0"/>
                <a:cs typeface="Times New Roman" panose="02020603050405020304" pitchFamily="18" charset="0"/>
              </a:rPr>
              <a:t>Businesses must be aware of their mandate to consumers regrading advertising. </a:t>
            </a:r>
          </a:p>
          <a:p>
            <a:r>
              <a:rPr lang="en-US" sz="1400" dirty="0" smtClean="0">
                <a:latin typeface="Times New Roman" panose="02020603050405020304" pitchFamily="18" charset="0"/>
                <a:cs typeface="Times New Roman" panose="02020603050405020304" pitchFamily="18" charset="0"/>
              </a:rPr>
              <a:t>Failure to offer relevant opinions and information can lead to deception. </a:t>
            </a:r>
          </a:p>
        </p:txBody>
      </p:sp>
      <p:pic>
        <p:nvPicPr>
          <p:cNvPr id="1034" name="Picture 10" descr="Conclusion High Res Stock Images | Shutterstoc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55884" y="2060155"/>
            <a:ext cx="3977089" cy="37016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52120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800" dirty="0" smtClean="0">
                <a:latin typeface="Times New Roman" panose="02020603050405020304" pitchFamily="18" charset="0"/>
                <a:cs typeface="Times New Roman" panose="02020603050405020304" pitchFamily="18" charset="0"/>
              </a:rPr>
              <a:t>Reference </a:t>
            </a:r>
            <a:endParaRPr lang="en-US" sz="1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1400" dirty="0" err="1">
                <a:latin typeface="Times New Roman" panose="02020603050405020304" pitchFamily="18" charset="0"/>
                <a:cs typeface="Times New Roman" panose="02020603050405020304" pitchFamily="18" charset="0"/>
              </a:rPr>
              <a:t>Thampapillai</a:t>
            </a:r>
            <a:r>
              <a:rPr lang="en-US" sz="1400" dirty="0">
                <a:latin typeface="Times New Roman" panose="02020603050405020304" pitchFamily="18" charset="0"/>
                <a:cs typeface="Times New Roman" panose="02020603050405020304" pitchFamily="18" charset="0"/>
              </a:rPr>
              <a:t>, D., </a:t>
            </a:r>
            <a:r>
              <a:rPr lang="en-US" sz="1400" dirty="0" err="1">
                <a:latin typeface="Times New Roman" panose="02020603050405020304" pitchFamily="18" charset="0"/>
                <a:cs typeface="Times New Roman" panose="02020603050405020304" pitchFamily="18" charset="0"/>
              </a:rPr>
              <a:t>Bozzi</a:t>
            </a:r>
            <a:r>
              <a:rPr lang="en-US" sz="1400" dirty="0">
                <a:latin typeface="Times New Roman" panose="02020603050405020304" pitchFamily="18" charset="0"/>
                <a:cs typeface="Times New Roman" panose="02020603050405020304" pitchFamily="18" charset="0"/>
              </a:rPr>
              <a:t>, C., </a:t>
            </a:r>
            <a:r>
              <a:rPr lang="en-US" sz="1400" dirty="0" err="1">
                <a:latin typeface="Times New Roman" panose="02020603050405020304" pitchFamily="18" charset="0"/>
                <a:cs typeface="Times New Roman" panose="02020603050405020304" pitchFamily="18" charset="0"/>
              </a:rPr>
              <a:t>Giancaspro</a:t>
            </a:r>
            <a:r>
              <a:rPr lang="en-US" sz="1400" dirty="0">
                <a:latin typeface="Times New Roman" panose="02020603050405020304" pitchFamily="18" charset="0"/>
                <a:cs typeface="Times New Roman" panose="02020603050405020304" pitchFamily="18" charset="0"/>
              </a:rPr>
              <a:t>, M., &amp; Tian, G. Y. (2020). </a:t>
            </a:r>
            <a:r>
              <a:rPr lang="en-US" sz="1400" i="1" dirty="0">
                <a:latin typeface="Times New Roman" panose="02020603050405020304" pitchFamily="18" charset="0"/>
                <a:cs typeface="Times New Roman" panose="02020603050405020304" pitchFamily="18" charset="0"/>
              </a:rPr>
              <a:t>Australian commercial law</a:t>
            </a:r>
            <a:r>
              <a:rPr lang="en-US" sz="1400" dirty="0">
                <a:latin typeface="Times New Roman" panose="02020603050405020304" pitchFamily="18" charset="0"/>
                <a:cs typeface="Times New Roman" panose="02020603050405020304" pitchFamily="18" charset="0"/>
              </a:rPr>
              <a:t>. Cambridge 	</a:t>
            </a:r>
            <a:r>
              <a:rPr lang="en-US" sz="1400" dirty="0" smtClean="0">
                <a:latin typeface="Times New Roman" panose="02020603050405020304" pitchFamily="18" charset="0"/>
                <a:cs typeface="Times New Roman" panose="02020603050405020304" pitchFamily="18" charset="0"/>
              </a:rPr>
              <a:t>	University </a:t>
            </a:r>
            <a:r>
              <a:rPr lang="en-US" sz="1400" dirty="0">
                <a:latin typeface="Times New Roman" panose="02020603050405020304" pitchFamily="18" charset="0"/>
                <a:cs typeface="Times New Roman" panose="02020603050405020304" pitchFamily="18" charset="0"/>
              </a:rPr>
              <a:t>Press.</a:t>
            </a:r>
          </a:p>
          <a:p>
            <a:pPr marL="0" indent="0">
              <a:buNone/>
            </a:pPr>
            <a:endParaRPr 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884846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779</Words>
  <Application>Microsoft Office PowerPoint</Application>
  <PresentationFormat>Widescreen</PresentationFormat>
  <Paragraphs>50</Paragraphs>
  <Slides>7</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Times New Roman</vt:lpstr>
      <vt:lpstr>Trebuchet MS</vt:lpstr>
      <vt:lpstr>Wingdings 3</vt:lpstr>
      <vt:lpstr>Facet</vt:lpstr>
      <vt:lpstr>Contract Law IRAC Report on Case </vt:lpstr>
      <vt:lpstr>Facts in the Case</vt:lpstr>
      <vt:lpstr>Issues in the Case</vt:lpstr>
      <vt:lpstr>Rules in the Case</vt:lpstr>
      <vt:lpstr>Application </vt:lpstr>
      <vt:lpstr>Conclusion </vt:lpstr>
      <vt:lpstr>Reference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2021-03-08T18:49:02Z</dcterms:created>
  <dcterms:modified xsi:type="dcterms:W3CDTF">2021-03-09T06:30:40Z</dcterms:modified>
</cp:coreProperties>
</file>